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Default ContentType="application/vnd.openxmlformats-officedocument.spreadsheetml.sheet" Extension="xlsx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drawingml.chart+xml" PartName="/ppt/charts/chart1.xml"/>
  <Override ContentType="application/vnd.openxmlformats-officedocument.drawingml.chart+xml" PartName="/ppt/charts/chart2.xml"/>
  <Override ContentType="application/vnd.openxmlformats-officedocument.drawingml.chart+xml" PartName="/ppt/charts/chart3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1" r:id="rId4"/>
    <p:sldId id="272" r:id="rId5"/>
    <p:sldId id="273" r:id="rId6"/>
    <p:sldId id="259" r:id="rId7"/>
    <p:sldId id="269" r:id="rId8"/>
    <p:sldId id="270" r:id="rId9"/>
    <p:sldId id="262" r:id="rId10"/>
    <p:sldId id="263" r:id="rId11"/>
    <p:sldId id="265" r:id="rId12"/>
    <p:sldId id="277" r:id="rId13"/>
    <p:sldId id="276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2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_rels/chart3.xml.rels><?xml version="1.0" encoding="UTF-8" standalone="yes" ?><Relationships xmlns="http://schemas.openxmlformats.org/package/2006/relationships"><Relationship Id="rId1" Target="NULL" TargetMode="External" Type="http://schemas.openxmlformats.org/officeDocument/2006/relationships/oleObject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Уровень квалификации педагогического коллектива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высшая категория</c:v>
                </c:pt>
                <c:pt idx="1">
                  <c:v>первая категория</c:v>
                </c:pt>
                <c:pt idx="2">
                  <c:v>вторая категория</c:v>
                </c:pt>
                <c:pt idx="3">
                  <c:v>без категории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</c:v>
                </c:pt>
                <c:pt idx="1">
                  <c:v>11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Образовательный уровень педагогического состава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2"/>
                <c:pt idx="0">
                  <c:v>высшее </c:v>
                </c:pt>
                <c:pt idx="1">
                  <c:v>среднее специальное 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15</c:v>
                </c:pt>
                <c:pt idx="1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Распределение педагогов по стажу работы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до 5 лет</c:v>
                </c:pt>
                <c:pt idx="1">
                  <c:v>до 10 лет</c:v>
                </c:pt>
                <c:pt idx="2">
                  <c:v>до 15 лет</c:v>
                </c:pt>
                <c:pt idx="3">
                  <c:v>свыше 20 лет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1704-040B-4DFA-AE2A-57AE9444AB15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4123-E3DA-4D78-8E29-E2E23588E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1704-040B-4DFA-AE2A-57AE9444AB15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4123-E3DA-4D78-8E29-E2E23588E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1704-040B-4DFA-AE2A-57AE9444AB15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4123-E3DA-4D78-8E29-E2E23588E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1704-040B-4DFA-AE2A-57AE9444AB15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4123-E3DA-4D78-8E29-E2E23588E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1704-040B-4DFA-AE2A-57AE9444AB15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4123-E3DA-4D78-8E29-E2E23588E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1704-040B-4DFA-AE2A-57AE9444AB15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4123-E3DA-4D78-8E29-E2E23588E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1704-040B-4DFA-AE2A-57AE9444AB15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4123-E3DA-4D78-8E29-E2E23588E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1704-040B-4DFA-AE2A-57AE9444AB15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4123-E3DA-4D78-8E29-E2E23588E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1704-040B-4DFA-AE2A-57AE9444AB15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4123-E3DA-4D78-8E29-E2E23588E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1704-040B-4DFA-AE2A-57AE9444AB15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64123-E3DA-4D78-8E29-E2E23588E34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31704-040B-4DFA-AE2A-57AE9444AB15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0F64123-E3DA-4D78-8E29-E2E23588E34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C531704-040B-4DFA-AE2A-57AE9444AB15}" type="datetimeFigureOut">
              <a:rPr lang="ru-RU" smtClean="0"/>
              <a:pPr/>
              <a:t>06.04.2021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F64123-E3DA-4D78-8E29-E2E23588E34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312897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Краткая презентация основной образовательной программы дошкольного образования, реализуемой в МБДОУ № 33</a:t>
            </a:r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Содержательный раздел представляет общее содержание Программы, обеспечивающее полноценное развитие личности детей и включает следующие разделы:</a:t>
            </a:r>
          </a:p>
          <a:p>
            <a:pPr>
              <a:buNone/>
            </a:pPr>
            <a:endParaRPr lang="ru-RU" sz="3200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Описание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образовательной деятельности в соответствии с направлениями развития ребенка и учетом программ и методических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пособий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Описание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вариативных форм, способов, методов и средств реализации Программы с учетом возрастных и индивидуальных особенностей воспитанников, специфики их образовательных потребностей и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интересов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образовательной деятельности разных видов и культурных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практик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Способы и направления поддержки детской инициативы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организации образовательной деятельности с особыми категориями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детей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организации образовательной деятельности с детьми, имеющими ярко выраженные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способности.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организации образовательной деятельности с детьми с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ОВЗ.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взаимодействия педагогического коллектива с семьями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воспитанников</a:t>
            </a: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Описание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образовательной деятельности по профессиональной коррекции нарушений развития детей</a:t>
            </a:r>
          </a:p>
          <a:p>
            <a:pPr>
              <a:buNone/>
            </a:pPr>
            <a:endParaRPr lang="ru-RU" sz="3200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2900" y="620688"/>
            <a:ext cx="8229600" cy="5681682"/>
          </a:xfrm>
        </p:spPr>
        <p:txBody>
          <a:bodyPr/>
          <a:lstStyle/>
          <a:p>
            <a:pPr>
              <a:buNone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Организационный раздел содержит: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описание материально-технического обеспечения Программы,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включает распорядок и режим дня, а также особенности традиционных событий, праздников, мероприятий;</a:t>
            </a:r>
          </a:p>
          <a:p>
            <a:pPr>
              <a:buFont typeface="Wingdings" pitchFamily="2" charset="2"/>
              <a:buChar char="§"/>
            </a:pPr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организации предметно-пространственной среды</a:t>
            </a:r>
            <a:r>
              <a:rPr lang="ru-RU" sz="1800" b="1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20000"/>
              </a:lnSpc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Характеристика взаимодействия педагогического  коллектива с семьями воспитанников</a:t>
            </a:r>
          </a:p>
          <a:p>
            <a:pPr algn="ctr">
              <a:lnSpc>
                <a:spcPct val="120000"/>
              </a:lnSpc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Цель: повысить родительскую компетентность в вопросах возрастного и психологического развития детей.</a:t>
            </a:r>
          </a:p>
          <a:p>
            <a:pPr algn="ctr">
              <a:lnSpc>
                <a:spcPct val="120000"/>
              </a:lnSpc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Задачи: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совершенствовать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 и механизмы взаимодействия МБДОУ и семьи на основе методологии партнерства в условиях раз-вития воспитательного пространства МБДОУ;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2способствовать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стимулированию мотивации родительской активности в решении задач воспитания, становлению партнерских отношений с семьями воспитанников;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повысить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родительскую компетентность в вопросах возрастного и психологического развития детей;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способствовать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формированию у родителей практических навыков воспитания;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создать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атмосферу взаимопонимания, общности интересов, эмоциональной </a:t>
            </a:r>
            <a:r>
              <a:rPr lang="ru-RU" b="1" dirty="0" err="1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взаимоподдержки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организовать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совместную деятельность по созданию условий для личностного становления ребёнка;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поддерживать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уверенность родителей в собственных педагогических возможностях.</a:t>
            </a:r>
          </a:p>
          <a:p>
            <a:pPr>
              <a:lnSpc>
                <a:spcPct val="120000"/>
              </a:lnSpc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120000"/>
              </a:lnSpc>
              <a:buNone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Сотрудничество с семьями воспитанников осуществляется по направлениям: 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Педагогический мониторинг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Педагогическая поддержка</a:t>
            </a:r>
            <a:endParaRPr lang="ru-RU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Педагогическое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родителей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Педагогическое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партнерство</a:t>
            </a:r>
          </a:p>
          <a:p>
            <a:pPr>
              <a:lnSpc>
                <a:spcPct val="120000"/>
              </a:lnSpc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638684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D:\ФОТО-РИСУНКИ\Фото садик 33\игровая среда в группах\DSC02223.JPG"/>
          <p:cNvPicPr>
            <a:picLocks noChangeAspect="1" noChangeArrowheads="1"/>
          </p:cNvPicPr>
          <p:nvPr/>
        </p:nvPicPr>
        <p:blipFill>
          <a:blip r:embed="rId2" cstate="print"/>
          <a:srcRect l="8671" b="361"/>
          <a:stretch>
            <a:fillRect/>
          </a:stretch>
        </p:blipFill>
        <p:spPr bwMode="auto">
          <a:xfrm>
            <a:off x="5900840" y="410215"/>
            <a:ext cx="3071834" cy="19288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2" descr="D:\ФОТО-РИСУНКИ\Фото садик 33\игровая среда в группах\DSC0225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41097" y="476672"/>
            <a:ext cx="2928958" cy="18573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Picture 3" descr="D:\ФОТО-РИСУНКИ\Фото садик 33\игровая среда в группах\DSC02242.JPG"/>
          <p:cNvPicPr>
            <a:picLocks noChangeAspect="1" noChangeArrowheads="1"/>
          </p:cNvPicPr>
          <p:nvPr/>
        </p:nvPicPr>
        <p:blipFill>
          <a:blip r:embed="rId4" cstate="print"/>
          <a:srcRect l="12514" r="11444"/>
          <a:stretch>
            <a:fillRect/>
          </a:stretch>
        </p:blipFill>
        <p:spPr bwMode="auto">
          <a:xfrm>
            <a:off x="251520" y="410215"/>
            <a:ext cx="2908900" cy="19903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97174"/>
            <a:ext cx="1911884" cy="254929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69" r="12207" b="1472"/>
          <a:stretch/>
        </p:blipFill>
        <p:spPr bwMode="auto">
          <a:xfrm>
            <a:off x="3707904" y="3442016"/>
            <a:ext cx="1834095" cy="31120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781" b="1"/>
          <a:stretch/>
        </p:blipFill>
        <p:spPr bwMode="auto">
          <a:xfrm>
            <a:off x="265954" y="2381829"/>
            <a:ext cx="2894466" cy="217075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3795" y="2532230"/>
            <a:ext cx="2806259" cy="21045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253"/>
          <a:stretch/>
        </p:blipFill>
        <p:spPr bwMode="auto">
          <a:xfrm>
            <a:off x="231762" y="4661606"/>
            <a:ext cx="2928658" cy="197120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3" descr="D:\ФОТО-РИСУНКИ\Фото садик 33\игровая среда в группах\DSC02223.JPG"/>
          <p:cNvPicPr>
            <a:picLocks noChangeAspect="1" noChangeArrowheads="1"/>
          </p:cNvPicPr>
          <p:nvPr/>
        </p:nvPicPr>
        <p:blipFill>
          <a:blip r:embed="rId2" cstate="print"/>
          <a:srcRect l="8671" b="361"/>
          <a:stretch>
            <a:fillRect/>
          </a:stretch>
        </p:blipFill>
        <p:spPr bwMode="auto">
          <a:xfrm>
            <a:off x="5660503" y="4797152"/>
            <a:ext cx="3184921" cy="199983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3332696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260648"/>
            <a:ext cx="1998222" cy="26642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188640"/>
            <a:ext cx="3035766" cy="201622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3233" y="2348880"/>
            <a:ext cx="2962315" cy="19674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022176" y="4479252"/>
            <a:ext cx="2929405" cy="219705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4499294"/>
            <a:ext cx="2820648" cy="21154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99" r="7761"/>
          <a:stretch/>
        </p:blipFill>
        <p:spPr bwMode="auto">
          <a:xfrm>
            <a:off x="6488843" y="490276"/>
            <a:ext cx="2011295" cy="28423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01008"/>
            <a:ext cx="1992355" cy="298853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4835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435280" cy="5681682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Основная  образовательная программа дошкольного образования МБДОУ № 33 разработана 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соответствии с ФГОС дошкольного образования, утвержденного приказом Министерства образования и науки РФ от 17 октября 2013 года № 1155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учетом примерной основной образовательной программы дошкольного образования, разработанной ФИРО,  </a:t>
            </a:r>
          </a:p>
          <a:p>
            <a:pPr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учетом комплексной образовательной программы дошкольного образования «Детство», разработанной авторским коллективом кафедры дошкольной педагогики Института детства Российского государственного педагогического университета им. А.И. Герцена под руководством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кандидата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педагогических наук,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профессора 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Т. И.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Бабаевой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доктора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педагогических наук,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профессора 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А.Г.Гогоберидзе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кандидата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педагогических наук,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доцента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ru-RU" b="1" i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В.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Солнцевой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76664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ru-RU" sz="2900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Вариативный модуль основной образовательной программы дошкольного образования МБДОУ № 33 составляют:</a:t>
            </a:r>
          </a:p>
          <a:p>
            <a:pPr marL="0" indent="0" algn="ctr">
              <a:buNone/>
            </a:pPr>
            <a:endParaRPr lang="ru-RU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Парциальная программа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художественно-эстетического развития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детей раннего возраста «Рисуй со мной», Дудко Е.А., 2018 г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Авторская программа «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Логоритмика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pPr marL="365760" lvl="1" indent="0">
              <a:lnSpc>
                <a:spcPct val="120000"/>
              </a:lnSpc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Авторы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старший воспитатель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Алеева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Г.В., музыкальный руководитель Борисова Н.В., для детей с 4 до 7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Авторская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образовательная программа для ковровских дошкольников «Детство на берегу Клязьмы или зайцы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Коська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Мотя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приглашают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гости»</a:t>
            </a:r>
          </a:p>
          <a:p>
            <a:pPr marL="365760" lvl="1" indent="0">
              <a:lnSpc>
                <a:spcPct val="120000"/>
              </a:lnSpc>
              <a:buNone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Авторы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творческая группа педагогов МДОУ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города, для детей 5 – 7 лет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Авторская программа «Пою моё Отечество»</a:t>
            </a:r>
          </a:p>
          <a:p>
            <a:pPr marL="365760" lvl="1" indent="0">
              <a:lnSpc>
                <a:spcPct val="120000"/>
              </a:lnSpc>
              <a:buNone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Авторы: творческая группа педагогов МБДОУ под руководством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старшего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воспитателя </a:t>
            </a:r>
            <a:r>
              <a:rPr lang="ru-RU" b="1" dirty="0" err="1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Алеевой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Г.В, для детей 3 –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</a:pPr>
            <a:r>
              <a:rPr lang="ru-RU" b="1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Примерная 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парциальная образовательная программа дошкольного образования «Экономическое воспитание дошкольников: формирование предпосылок финансовой грамотности»</a:t>
            </a:r>
          </a:p>
          <a:p>
            <a:pPr marL="365760" lvl="1" indent="0">
              <a:lnSpc>
                <a:spcPct val="120000"/>
              </a:lnSpc>
              <a:buNone/>
            </a:pPr>
            <a:r>
              <a:rPr lang="ru-RU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Авторы: Министерство образования и науки Российской Федерации</a:t>
            </a:r>
          </a:p>
          <a:p>
            <a:pPr marL="0" indent="0">
              <a:buNone/>
            </a:pPr>
            <a:endParaRPr lang="ru-RU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65760" lvl="1" indent="0">
              <a:buNone/>
            </a:pPr>
            <a:endParaRPr lang="ru-RU" b="1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Char char="§"/>
            </a:pP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b="1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241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>
            <a:normAutofit fontScale="77500" lnSpcReduction="20000"/>
          </a:bodyPr>
          <a:lstStyle/>
          <a:p>
            <a:pPr indent="360000">
              <a:lnSpc>
                <a:spcPct val="120000"/>
              </a:lnSpc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Основная образовательная программа  ДО МБДОУ № 33 направлена на создание условий развития ребёнка, открывающих возможности для его позитивной социализации, его личностного развития, развития инициативы и творческих способностей на основе сотрудничества со взрослыми и сверстниками и соответствующих возрасту видах деятельности.</a:t>
            </a:r>
          </a:p>
          <a:p>
            <a:pPr indent="360000">
              <a:lnSpc>
                <a:spcPct val="120000"/>
              </a:lnSpc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 Программы обеспечивает развитие личности, мотивации и способностей детей в различных видах деятельности и охватывает следующие направления развития и образования детей (образовательные области): социально-коммуникативное развитие; познавательное развитие; художественно-эстетическое развитие; физическое развитие. </a:t>
            </a:r>
          </a:p>
          <a:p>
            <a:pPr indent="360000">
              <a:lnSpc>
                <a:spcPct val="120000"/>
              </a:lnSpc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Программа состоит из трех основных разделов: целевого, содержательного и организационного.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599957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14356"/>
            <a:ext cx="8586790" cy="561024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sz="41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Педагогический процесс в детском саду формируют и осуществляют:</a:t>
            </a:r>
          </a:p>
          <a:p>
            <a:pPr lvl="2">
              <a:buFont typeface="Arial" pitchFamily="34" charset="0"/>
              <a:buChar char="•"/>
            </a:pP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заведующий </a:t>
            </a:r>
          </a:p>
          <a:p>
            <a:pPr lvl="2">
              <a:buFont typeface="Arial" pitchFamily="34" charset="0"/>
              <a:buChar char="•"/>
            </a:pPr>
            <a:r>
              <a:rPr lang="ru-RU" sz="3800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тарший воспитатель;</a:t>
            </a:r>
          </a:p>
          <a:p>
            <a:pPr lvl="2">
              <a:buFont typeface="Arial" pitchFamily="34" charset="0"/>
              <a:buChar char="•"/>
            </a:pP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музыкальный руководитель;</a:t>
            </a:r>
          </a:p>
          <a:p>
            <a:pPr lvl="2">
              <a:buFont typeface="Arial" pitchFamily="34" charset="0"/>
              <a:buChar char="•"/>
            </a:pP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учитель-логопед;</a:t>
            </a:r>
          </a:p>
          <a:p>
            <a:pPr lvl="2">
              <a:buFont typeface="Arial" pitchFamily="34" charset="0"/>
              <a:buChar char="•"/>
            </a:pP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 – психолог;</a:t>
            </a:r>
          </a:p>
          <a:p>
            <a:pPr lvl="2">
              <a:buFont typeface="Arial" pitchFamily="34" charset="0"/>
              <a:buChar char="•"/>
            </a:pP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воспитателей.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2527571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Педагогический коллектив МБДОУ обладает основными компетенциями в организации образовательной деятельности по реализации основной образовательной программы дошкольного образования, осуществлении взаимодействия с родителями (законными представителями) и работниками образовательного учреждения.  Непрерывность профессионального развития педагогических работников обеспечивается деятельностью методических служб разных уровней (методической службой МБДОУ, городским ИМЦ, ВИРО и др.).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Педагогический коллектив состоит из высококвалифицированных педагогов </a:t>
            </a:r>
          </a:p>
          <a:p>
            <a:pPr algn="ctr">
              <a:buNone/>
            </a:pPr>
            <a:endParaRPr lang="ru-RU" sz="2400" b="1" dirty="0" smtClean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524000" y="1928802"/>
          <a:ext cx="6096000" cy="3532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500042"/>
          <a:ext cx="8215370" cy="3143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Диаграмма 2"/>
          <p:cNvGraphicFramePr/>
          <p:nvPr/>
        </p:nvGraphicFramePr>
        <p:xfrm>
          <a:off x="928662" y="3357562"/>
          <a:ext cx="7286676" cy="3214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 fontScale="92500"/>
          </a:bodyPr>
          <a:lstStyle/>
          <a:p>
            <a:pPr indent="36000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Целевой раздел включает в себя: </a:t>
            </a:r>
          </a:p>
          <a:p>
            <a:pPr lvl="1" indent="360000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пояснительную записку, </a:t>
            </a:r>
          </a:p>
          <a:p>
            <a:pPr lvl="1" indent="360000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и задачи реализации программы,</a:t>
            </a:r>
          </a:p>
          <a:p>
            <a:pPr lvl="1" indent="360000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принципы и подходы к ее формированию,</a:t>
            </a:r>
          </a:p>
          <a:p>
            <a:pPr lvl="1" indent="360000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характеристики особенностей развития детей</a:t>
            </a:r>
          </a:p>
          <a:p>
            <a:pPr lvl="1" indent="36000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раннего и дошкольного возраста  </a:t>
            </a:r>
          </a:p>
          <a:p>
            <a:pPr lvl="1" indent="360000">
              <a:lnSpc>
                <a:spcPct val="110000"/>
              </a:lnSpc>
              <a:spcBef>
                <a:spcPts val="0"/>
              </a:spcBef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планируемые результаты освоения программы. </a:t>
            </a:r>
          </a:p>
          <a:p>
            <a:pPr indent="36000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освоения образовательной программы представлены в виде целевых ориентиров дошкольного образования, являющихся социально-нормативными возрастными характеристиками возможных достижений ребёнка на этапе завершения уровня дошкольного образования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345</TotalTime>
  <Words>748</Words>
  <Application>Microsoft Office PowerPoint</Application>
  <PresentationFormat>Экран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Поток</vt:lpstr>
      <vt:lpstr>Краткая презентация основной образовательной программы дошкольного образования, реализуемой в МБДОУ № 33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ks19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образовательной программы МБДОУ № 33</dc:title>
  <dc:creator>Customer</dc:creator>
  <cp:lastModifiedBy>дс33</cp:lastModifiedBy>
  <cp:revision>39</cp:revision>
  <dcterms:created xsi:type="dcterms:W3CDTF">2014-11-27T08:03:34Z</dcterms:created>
  <dcterms:modified xsi:type="dcterms:W3CDTF">2021-04-06T08:11:43Z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357838</vt:lpwstr>
  </property>
  <property fmtid="{D5CDD505-2E9C-101B-9397-08002B2CF9AE}" name="NXPowerLiteSettings" pid="3">
    <vt:lpwstr>C7000400038000</vt:lpwstr>
  </property>
  <property fmtid="{D5CDD505-2E9C-101B-9397-08002B2CF9AE}" name="NXPowerLiteVersion" pid="4">
    <vt:lpwstr>S9.0.3</vt:lpwstr>
  </property>
</Properties>
</file>